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67" r:id="rId2"/>
    <p:sldId id="274" r:id="rId3"/>
    <p:sldId id="273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9" r:id="rId40"/>
    <p:sldId id="317" r:id="rId41"/>
    <p:sldId id="322" r:id="rId42"/>
    <p:sldId id="320" r:id="rId43"/>
    <p:sldId id="351" r:id="rId44"/>
    <p:sldId id="323" r:id="rId45"/>
    <p:sldId id="352" r:id="rId46"/>
    <p:sldId id="353" r:id="rId47"/>
    <p:sldId id="354" r:id="rId48"/>
    <p:sldId id="318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8" r:id="rId59"/>
    <p:sldId id="337" r:id="rId60"/>
    <p:sldId id="340" r:id="rId61"/>
    <p:sldId id="341" r:id="rId62"/>
    <p:sldId id="342" r:id="rId63"/>
    <p:sldId id="343" r:id="rId64"/>
    <p:sldId id="347" r:id="rId65"/>
    <p:sldId id="344" r:id="rId66"/>
    <p:sldId id="350" r:id="rId67"/>
    <p:sldId id="349" r:id="rId68"/>
    <p:sldId id="348" r:id="rId69"/>
    <p:sldId id="345" r:id="rId70"/>
    <p:sldId id="339" r:id="rId71"/>
    <p:sldId id="355" r:id="rId72"/>
    <p:sldId id="357" r:id="rId73"/>
    <p:sldId id="358" r:id="rId74"/>
    <p:sldId id="356" r:id="rId75"/>
    <p:sldId id="359" r:id="rId76"/>
    <p:sldId id="360" r:id="rId77"/>
    <p:sldId id="361" r:id="rId78"/>
    <p:sldId id="27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11/21/2023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11/21/2023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11/21/2023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11/21/2023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11/21/2023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Kafka Streams and KSQL DB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28B09-F4DE-4394-7AB2-7563B6CFC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5" t="13334" r="10729" b="7831"/>
          <a:stretch/>
        </p:blipFill>
        <p:spPr>
          <a:xfrm>
            <a:off x="1278384" y="914400"/>
            <a:ext cx="9605639" cy="540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4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3B46B-C188-0C9D-CAA6-9BCCFA91D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9" t="19352" r="34174" b="24661"/>
          <a:stretch/>
        </p:blipFill>
        <p:spPr>
          <a:xfrm>
            <a:off x="15043" y="0"/>
            <a:ext cx="12161914" cy="686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3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8B710-280B-DFE3-4F24-366F4D76A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6" t="18900" r="34909" b="25826"/>
          <a:stretch/>
        </p:blipFill>
        <p:spPr>
          <a:xfrm>
            <a:off x="387658" y="0"/>
            <a:ext cx="11416684" cy="66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94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515DB-7BD1-500B-4819-63365E9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4" t="12685" r="10582" b="9515"/>
          <a:stretch/>
        </p:blipFill>
        <p:spPr>
          <a:xfrm>
            <a:off x="1367161" y="870012"/>
            <a:ext cx="9534618" cy="53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3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314B8-6A33-0E64-F391-74E38F1F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C596F-C419-8FB9-2BF7-88FA468B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0C972-7B43-D6E9-61A8-39B8E5A7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5275" r="11748" b="11456"/>
          <a:stretch/>
        </p:blipFill>
        <p:spPr>
          <a:xfrm>
            <a:off x="1404151" y="916619"/>
            <a:ext cx="9383697" cy="50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462DB-F3BC-D148-42FB-E0038A6A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3" t="12944" r="11384" b="8997"/>
          <a:stretch/>
        </p:blipFill>
        <p:spPr>
          <a:xfrm>
            <a:off x="99065" y="54328"/>
            <a:ext cx="11993870" cy="6803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9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33812-AA68-EF1A-9D3A-FDE566E9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13333" r="10951" b="9515"/>
          <a:stretch/>
        </p:blipFill>
        <p:spPr>
          <a:xfrm>
            <a:off x="71020" y="0"/>
            <a:ext cx="11985887" cy="659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6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C723-492C-8221-64D9-71C23122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13074" r="11020" b="10809"/>
          <a:stretch/>
        </p:blipFill>
        <p:spPr>
          <a:xfrm>
            <a:off x="99134" y="0"/>
            <a:ext cx="11993732" cy="6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your first bullet point here</a:t>
            </a:r>
          </a:p>
          <a:p>
            <a:r>
              <a:rPr lang="en-US"/>
              <a:t>Add your second bullet point here</a:t>
            </a:r>
          </a:p>
          <a:p>
            <a:r>
              <a:rPr lang="en-US"/>
              <a:t>Add your 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C214B-85AA-18BB-E16D-BD078572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20712" r="10656" b="10292"/>
          <a:stretch/>
        </p:blipFill>
        <p:spPr>
          <a:xfrm>
            <a:off x="1526958" y="878889"/>
            <a:ext cx="9561251" cy="473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36BCF-E569-15B4-B3F0-58B29650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0983-069D-6C34-E61B-76EB31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084A-BC41-EE3C-C305-DB0730F8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73C5E-24CC-DE9C-2831-A0A0D41D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5348-8FC9-AB41-94F9-55E6D230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2426" r="12840" b="8997"/>
          <a:stretch/>
        </p:blipFill>
        <p:spPr>
          <a:xfrm>
            <a:off x="81379" y="115410"/>
            <a:ext cx="12029242" cy="683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4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8872-0571-620A-FC32-01F89906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8F823-CDF2-F682-A10B-D9A47978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88970-1C0F-B2E2-E01D-9F71205F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8931" r="5122" b="8931"/>
          <a:stretch/>
        </p:blipFill>
        <p:spPr>
          <a:xfrm>
            <a:off x="88777" y="-1"/>
            <a:ext cx="119184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8B1AB-0A23-D616-9AC1-1F0497A28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03" t="5307" r="4758" b="16634"/>
          <a:stretch/>
        </p:blipFill>
        <p:spPr>
          <a:xfrm>
            <a:off x="0" y="878889"/>
            <a:ext cx="11904955" cy="535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8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39BB9-76D0-66B5-9E84-3524AED15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3"/>
          <a:stretch/>
        </p:blipFill>
        <p:spPr>
          <a:xfrm>
            <a:off x="480409" y="2317072"/>
            <a:ext cx="11711591" cy="4003829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69CD9067-258C-2E87-9E37-C5CE99870DBC}"/>
              </a:ext>
            </a:extLst>
          </p:cNvPr>
          <p:cNvSpPr txBox="1">
            <a:spLocks/>
          </p:cNvSpPr>
          <p:nvPr/>
        </p:nvSpPr>
        <p:spPr>
          <a:xfrm>
            <a:off x="1657797" y="537099"/>
            <a:ext cx="9601200" cy="1219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Connecting Applications with Data</a:t>
            </a:r>
          </a:p>
        </p:txBody>
      </p:sp>
    </p:spTree>
    <p:extLst>
      <p:ext uri="{BB962C8B-B14F-4D97-AF65-F5344CB8AC3E}">
        <p14:creationId xmlns:p14="http://schemas.microsoft.com/office/powerpoint/2010/main" val="2916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B0AE3-EE5C-59F5-4860-24AEE8876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6" t="20324" r="13059" b="13269"/>
          <a:stretch/>
        </p:blipFill>
        <p:spPr>
          <a:xfrm>
            <a:off x="-1" y="-1"/>
            <a:ext cx="12142055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39DF8-B65D-2A61-B970-48602CF3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80C79-79FC-5E52-771D-DFAE9584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68DEA-A755-D29C-41A8-3C89EAE7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1" t="12039" r="10582" b="8868"/>
          <a:stretch/>
        </p:blipFill>
        <p:spPr>
          <a:xfrm>
            <a:off x="88775" y="0"/>
            <a:ext cx="11902031" cy="676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5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1EB7-CDE6-F184-2668-F4B1451B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1053D-D93E-25A1-C457-57410094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t="17864" r="10873" b="17023"/>
          <a:stretch/>
        </p:blipFill>
        <p:spPr>
          <a:xfrm>
            <a:off x="91400" y="547086"/>
            <a:ext cx="12100600" cy="57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D12A-D0FC-BD2F-93B4-3DB73003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746D0-7C91-B71B-ECDA-89F6C419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9" t="18641" r="10946" b="9385"/>
          <a:stretch/>
        </p:blipFill>
        <p:spPr>
          <a:xfrm>
            <a:off x="1359763" y="861133"/>
            <a:ext cx="9472473" cy="493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8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4D380-D87C-9717-1135-C92BDF0C6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4" t="18253" r="11383" b="8997"/>
          <a:stretch/>
        </p:blipFill>
        <p:spPr>
          <a:xfrm>
            <a:off x="1512163" y="807867"/>
            <a:ext cx="9442881" cy="4989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7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KSQL DB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44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7B44B-E41B-0C36-1426-75E58AFB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r="34175" b="7314"/>
          <a:stretch/>
        </p:blipFill>
        <p:spPr>
          <a:xfrm>
            <a:off x="2083293" y="388398"/>
            <a:ext cx="8025414" cy="6081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68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sqldb-architecture">
            <a:extLst>
              <a:ext uri="{FF2B5EF4-FFF2-40B4-BE49-F238E27FC236}">
                <a16:creationId xmlns:a16="http://schemas.microsoft.com/office/drawing/2014/main" id="{EB839474-057C-546F-6C57-E6EEA494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" y="1606858"/>
            <a:ext cx="11019712" cy="40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An architecture with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is much simpler, as many of those external parts have been consolidated into the tool itself: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has primitives for connectors, and it performs stream processing. It also features materialized views, so that your data can be queried just like a database table directly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, without needing to be sent to an external source:</a:t>
            </a:r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0719F-2732-82AD-A2E1-AE488DD3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8875-FE7F-E837-CDC7-3B59028D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Stateless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6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8CD7BA-FE01-DFBF-14E0-A6949B5B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C1DBA-B522-DD26-0B4E-1D0A076D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16165-14FD-25C7-DF34-954D72B5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adings">
            <a:extLst>
              <a:ext uri="{FF2B5EF4-FFF2-40B4-BE49-F238E27FC236}">
                <a16:creationId xmlns:a16="http://schemas.microsoft.com/office/drawing/2014/main" id="{0AE273C5-9ECD-295F-26A6-8F7CC3FB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594249"/>
            <a:ext cx="9898730" cy="53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6C5DD-48AE-1C24-EE6E-6E98D94D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CFF9B-2580-B894-0B2B-0DDCAF87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0" b="13916"/>
          <a:stretch/>
        </p:blipFill>
        <p:spPr>
          <a:xfrm>
            <a:off x="2272683" y="408372"/>
            <a:ext cx="7841942" cy="590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8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12038-38B2-C1A3-A837-A4BF6184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C0BA4-84C0-DCDC-BBB6-8D492A36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EE79B-6C7B-6E9F-B40D-C86DDB50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4AAB0-6D0A-0FB7-99BE-201D366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73795-3C17-1477-5ADE-9D3F8B81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FC38B-D397-4562-F450-A741F0E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FC5F0-7C1D-CB74-60CA-C9F1398D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FABDC-400A-B94E-68BF-13BA9355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Stateful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2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3DDFB-87A9-F26F-F73E-C2181005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A4C8E-3DC1-2A50-F341-CEB76CBC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t="9190" r="3810" b="17411"/>
          <a:stretch/>
        </p:blipFill>
        <p:spPr>
          <a:xfrm>
            <a:off x="745723" y="710213"/>
            <a:ext cx="11097087" cy="503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1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8CDE0-5D3A-E089-3E99-8C304D06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04B8A-87EB-4E02-CC7A-6AFE6537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F9F94-A2AA-2E11-CF4F-0E77C2B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E3860-6A63-6DB6-4C2C-A5BCA56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Change log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Keeps track of all changes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8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DEA7C-3EEC-0353-5E89-27CBF1E6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PUSH and PULL 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1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89AF5-4F57-9819-1BE4-C25962D3AAEC}"/>
              </a:ext>
            </a:extLst>
          </p:cNvPr>
          <p:cNvSpPr txBox="1"/>
          <p:nvPr/>
        </p:nvSpPr>
        <p:spPr>
          <a:xfrm>
            <a:off x="133166" y="0"/>
            <a:ext cx="11650462" cy="74789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/>
            <a:r>
              <a:rPr lang="en-US" sz="3200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 has two options for querying data: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 and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which are run against materialized views, are similar to traditional database queries in which you query your data and then get a response. They are a process that starts, performs an operation, and then terminates. When you run a pull query at a particular moment, you get the current state of the table (the materialized view) at that specific point in time.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on the other hand, let you subscribe to a stream of updates, and they stay alive until you stop them. So if you run a push query against a table (a materialized view), you receive an update when the state changes. In the example above, this would be every time the average reading for a sensor changes.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Pull and push queries each have distinct uses, and you pick the one to use based on your application’s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8007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69C4-20F7-B25E-CCBB-F6C9D58F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5C30D-A5E2-CE2B-7685-6CD94C9B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B05D-46AC-E132-F16E-76D283CF8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19547" r="6723" b="14175"/>
          <a:stretch/>
        </p:blipFill>
        <p:spPr>
          <a:xfrm>
            <a:off x="1216241" y="958788"/>
            <a:ext cx="10129421" cy="4545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CC7C3-6F9A-855A-16D4-24EE52BB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7DB6D4-2154-98B3-3C6A-F79D4C16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1303B-F6E5-4C01-CDE7-3FB77E1A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26AD9A-39A8-F441-CE1C-64FF62C7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480546-5E4B-076B-3395-DFAC69CF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7D877-E5DE-6079-A302-392B3DDD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3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05C9D-8066-2769-D45B-E5AAD754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3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15F5B-D5DC-9F9A-2081-680D0922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46745-79D4-8188-AF5E-9E06A3721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19288" r="11893" b="6019"/>
          <a:stretch/>
        </p:blipFill>
        <p:spPr>
          <a:xfrm>
            <a:off x="1199965" y="648070"/>
            <a:ext cx="9792070" cy="51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7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5BF9D-B8F1-96C7-8F44-0E26A54A2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43568" b="19741"/>
          <a:stretch/>
        </p:blipFill>
        <p:spPr>
          <a:xfrm>
            <a:off x="1924235" y="277511"/>
            <a:ext cx="8897645" cy="630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216</TotalTime>
  <Words>312</Words>
  <Application>Microsoft Office PowerPoint</Application>
  <PresentationFormat>Widescreen</PresentationFormat>
  <Paragraphs>19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Corbel</vt:lpstr>
      <vt:lpstr>MarkPro-Bold</vt:lpstr>
      <vt:lpstr>MarkPro-Medium</vt:lpstr>
      <vt:lpstr>MarkPro-NarrowBook</vt:lpstr>
      <vt:lpstr>Seashells 16x9</vt:lpstr>
      <vt:lpstr>Kafka Streams and KSQL DB</vt:lpstr>
      <vt:lpstr>Title and Content Layout with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KSQL DB Architecture</vt:lpstr>
      <vt:lpstr>PowerPoint Presentation</vt:lpstr>
      <vt:lpstr>PowerPoint Presentation</vt:lpstr>
      <vt:lpstr>PowerPoint Presentation</vt:lpstr>
      <vt:lpstr>PowerPoint Presentation</vt:lpstr>
      <vt:lpstr>How Stateless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Stateful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log Keeps track of all changes</vt:lpstr>
      <vt:lpstr>PowerPoint Presentation</vt:lpstr>
      <vt:lpstr>PUSH and PULL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20</cp:revision>
  <dcterms:created xsi:type="dcterms:W3CDTF">2023-07-24T12:30:33Z</dcterms:created>
  <dcterms:modified xsi:type="dcterms:W3CDTF">2023-11-20T22:55:18Z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